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3" r:id="rId12"/>
    <p:sldId id="27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706B864-4F20-4B50-9272-2E0B650F0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C1126-0B9D-4743-BD48-4EA89CB45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0199D-C94C-417E-BD92-F82673A44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3E6C6-ACE0-41C7-AA6C-1CD0C6C07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CC60D-C14A-478B-B663-1BCE0DA12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9CD62-13E0-405E-A964-871C44889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55F8D-6038-4872-B71B-4B67F4B4E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24F08-16AA-4C7E-8AF6-6B6BDC98B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EC416-7549-4014-B02E-49777BB31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783CA-F001-49C2-BA7B-4B06712E0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70011-298C-4805-93AF-345BF8981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A2424-ABFC-4B75-8877-8E20352A5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4F2C9B-8C41-4E8D-8EA0-83D9BBCFA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2052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28600" y="1524000"/>
            <a:ext cx="8610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CC0099"/>
                </a:solidFill>
              </a:rPr>
              <a:t>GIÁO ÁN MÔN TOÁN LỚP 5</a:t>
            </a:r>
          </a:p>
          <a:p>
            <a:pPr>
              <a:spcBef>
                <a:spcPct val="20000"/>
              </a:spcBef>
            </a:pPr>
            <a:r>
              <a:rPr lang="en-US" sz="2800"/>
              <a:t>Tiết: 1</a:t>
            </a:r>
          </a:p>
          <a:p>
            <a:pPr algn="ctr">
              <a:spcBef>
                <a:spcPct val="20000"/>
              </a:spcBef>
            </a:pPr>
            <a:r>
              <a:rPr lang="en-US" sz="3600">
                <a:solidFill>
                  <a:srgbClr val="FF3300"/>
                </a:solidFill>
              </a:rPr>
              <a:t>ÔN TẬP : KHÁI NIỆM VỀ PHÂN SỐ</a:t>
            </a:r>
            <a:endParaRPr lang="en-US" sz="3600">
              <a:solidFill>
                <a:srgbClr val="009900"/>
              </a:solidFill>
            </a:endParaRPr>
          </a:p>
        </p:txBody>
      </p:sp>
      <p:pic>
        <p:nvPicPr>
          <p:cNvPr id="4105" name="Picture 9" descr="Book-02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3352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 descr="cbar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838200"/>
            <a:ext cx="411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3000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0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11268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33400" y="3810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3)Viết các số tự nhiên sau d</a:t>
            </a:r>
            <a:r>
              <a:rPr lang="vi-VN" sz="3200" b="1"/>
              <a:t>ư</a:t>
            </a:r>
            <a:r>
              <a:rPr lang="en-US" sz="3200" b="1"/>
              <a:t>ới dạng phân số</a:t>
            </a:r>
          </a:p>
          <a:p>
            <a:r>
              <a:rPr lang="en-US" sz="3200" b="1"/>
              <a:t>Có mẫu số là 1: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1143000" y="18288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32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143000" y="33528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105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1143000" y="4800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1000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2895600" y="1981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2895600" y="3429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2922588" y="495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4038600" y="2209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4038600" y="3733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3886200" y="5257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191000" y="15240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32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191000" y="23622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191000" y="31242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105</a:t>
            </a: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197350" y="38100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191000" y="45720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100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211638" y="53340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6" grpId="0"/>
      <p:bldP spid="14347" grpId="0"/>
      <p:bldP spid="14350" grpId="0"/>
      <p:bldP spid="14351" grpId="0"/>
      <p:bldP spid="14352" grpId="0"/>
      <p:bldP spid="14353" grpId="0"/>
      <p:bldP spid="14354" grpId="0" animBg="1"/>
      <p:bldP spid="14355" grpId="0" animBg="1"/>
      <p:bldP spid="14356" grpId="0" animBg="1"/>
      <p:bldP spid="14357" grpId="0"/>
      <p:bldP spid="14358" grpId="0"/>
      <p:bldP spid="14359" grpId="0"/>
      <p:bldP spid="14360" grpId="0"/>
      <p:bldP spid="14361" grpId="0"/>
      <p:bldP spid="143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20484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838200" y="304800"/>
            <a:ext cx="769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4) Viết số thích hợp vào ô trống: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219200" y="2286000"/>
            <a:ext cx="2590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a)  1 = 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2590800" y="3429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819400" y="2895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6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2695575" y="3657600"/>
            <a:ext cx="685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5334000" y="2286000"/>
            <a:ext cx="2590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b)  0 = 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7010400" y="37338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5</a:t>
            </a: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6858000" y="3429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7010400" y="2514600"/>
            <a:ext cx="685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2895600" y="38862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6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7239000" y="28194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  <p:bldP spid="20487" grpId="0" animBg="1"/>
      <p:bldP spid="20488" grpId="0"/>
      <p:bldP spid="20489" grpId="0" animBg="1"/>
      <p:bldP spid="20490" grpId="0"/>
      <p:bldP spid="20491" grpId="0"/>
      <p:bldP spid="20492" grpId="0" animBg="1"/>
      <p:bldP spid="20493" grpId="0" animBg="1"/>
      <p:bldP spid="20494" grpId="0"/>
      <p:bldP spid="204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/>
          </a:p>
        </p:txBody>
      </p:sp>
      <p:pic>
        <p:nvPicPr>
          <p:cNvPr id="13316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762000" y="304800"/>
            <a:ext cx="396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Củng cố – Dặn dò</a:t>
            </a:r>
            <a:r>
              <a:rPr lang="en-US" sz="2800"/>
              <a:t> :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04800" y="914400"/>
            <a:ext cx="8839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800"/>
              <a:t>1)- Có thể dùng phân số </a:t>
            </a:r>
            <a:r>
              <a:rPr lang="vi-VN" sz="2800"/>
              <a:t>đ</a:t>
            </a:r>
            <a:r>
              <a:rPr lang="en-US" sz="2800"/>
              <a:t>ể ghi kết quả của phép</a:t>
            </a:r>
          </a:p>
          <a:p>
            <a:pPr marL="342900" indent="-342900"/>
            <a:r>
              <a:rPr lang="en-US" sz="2800"/>
              <a:t>chia một số tự nhiên cho một số tự nhiên khác 0.</a:t>
            </a:r>
          </a:p>
          <a:p>
            <a:pPr marL="342900" indent="-342900"/>
            <a:r>
              <a:rPr lang="en-US" sz="2800"/>
              <a:t>Phân số </a:t>
            </a:r>
            <a:r>
              <a:rPr lang="vi-VN" sz="2800"/>
              <a:t>đ</a:t>
            </a:r>
            <a:r>
              <a:rPr lang="en-US" sz="2800"/>
              <a:t>ó cũng </a:t>
            </a:r>
            <a:r>
              <a:rPr lang="vi-VN" sz="2800"/>
              <a:t>đư</a:t>
            </a:r>
            <a:r>
              <a:rPr lang="en-US" sz="2800"/>
              <a:t>ợc gọi là th</a:t>
            </a:r>
            <a:r>
              <a:rPr lang="vi-VN" sz="2800"/>
              <a:t>ươ</a:t>
            </a:r>
            <a:r>
              <a:rPr lang="en-US" sz="2800"/>
              <a:t>ng của phép </a:t>
            </a:r>
          </a:p>
          <a:p>
            <a:pPr marL="342900" indent="-342900"/>
            <a:r>
              <a:rPr lang="en-US" sz="2800"/>
              <a:t>chia </a:t>
            </a:r>
            <a:r>
              <a:rPr lang="vi-VN" sz="2800"/>
              <a:t>đ</a:t>
            </a:r>
            <a:r>
              <a:rPr lang="en-US" sz="2800"/>
              <a:t>ã cho.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81000" y="2971800"/>
            <a:ext cx="838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2) Mọi số tự nhiên </a:t>
            </a:r>
            <a:r>
              <a:rPr lang="vi-VN" sz="2800"/>
              <a:t>đ</a:t>
            </a:r>
            <a:r>
              <a:rPr lang="en-US" sz="2800"/>
              <a:t>iều có thể viết thành phân</a:t>
            </a:r>
          </a:p>
          <a:p>
            <a:r>
              <a:rPr lang="en-US" sz="2800"/>
              <a:t>Số có mẫu số là 1 :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304800" y="4038600"/>
            <a:ext cx="883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3) Số 1 có thể viết thành phân số có tử số và</a:t>
            </a:r>
          </a:p>
          <a:p>
            <a:r>
              <a:rPr lang="en-US" sz="2800"/>
              <a:t>Mẫu số giống nhau và khác 0.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304800" y="5105400"/>
            <a:ext cx="8458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4) Số 0 có thể viết thành phân số có tử số là 0</a:t>
            </a:r>
          </a:p>
          <a:p>
            <a:r>
              <a:rPr lang="en-US" sz="2800"/>
              <a:t>Và mẫu số khác 0.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609600" y="6324600"/>
            <a:ext cx="7315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</a:rPr>
              <a:t>VỀ NHÀ XEM LẠI BÀI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/>
      <p:bldP spid="19463" grpId="0"/>
      <p:bldP spid="19464" grpId="0"/>
      <p:bldP spid="194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3076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</p:pic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457200" y="274638"/>
            <a:ext cx="82296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chemeClr val="tx2"/>
                </a:solidFill>
              </a:rPr>
              <a:t> </a:t>
            </a:r>
            <a:r>
              <a:rPr lang="en-US" sz="2800" u="sng">
                <a:solidFill>
                  <a:srgbClr val="FF0000"/>
                </a:solidFill>
              </a:rPr>
              <a:t>KIỂM TRA BÀI CŨ</a:t>
            </a:r>
            <a:r>
              <a:rPr lang="en-US" sz="4000">
                <a:solidFill>
                  <a:srgbClr val="FF0000"/>
                </a:solidFill>
              </a:rPr>
              <a:t>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100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0163"/>
            <a:ext cx="9144000" cy="68881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81000" y="533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u="sng">
                <a:solidFill>
                  <a:srgbClr val="009900"/>
                </a:solidFill>
              </a:rPr>
              <a:t>TOÁN</a:t>
            </a:r>
            <a:br>
              <a:rPr lang="en-US" sz="2800" u="sng">
                <a:solidFill>
                  <a:srgbClr val="FF3300"/>
                </a:solidFill>
              </a:rPr>
            </a:br>
            <a:endParaRPr lang="en-US" sz="2800">
              <a:solidFill>
                <a:srgbClr val="FF33CC"/>
              </a:solidFill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9906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FF3300"/>
                </a:solidFill>
              </a:rPr>
              <a:t>ÔN TẬP: KHÁI NIỆM VỀ PHÂN SỐ</a:t>
            </a:r>
          </a:p>
        </p:txBody>
      </p:sp>
      <p:graphicFrame>
        <p:nvGraphicFramePr>
          <p:cNvPr id="7781" name="Group 613"/>
          <p:cNvGraphicFramePr>
            <a:graphicFrameLocks noGrp="1"/>
          </p:cNvGraphicFramePr>
          <p:nvPr/>
        </p:nvGraphicFramePr>
        <p:xfrm>
          <a:off x="609600" y="1600200"/>
          <a:ext cx="1981200" cy="517525"/>
        </p:xfrm>
        <a:graphic>
          <a:graphicData uri="http://schemas.openxmlformats.org/drawingml/2006/table">
            <a:tbl>
              <a:tblPr/>
              <a:tblGrid>
                <a:gridCol w="66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243" name="Group 75"/>
          <p:cNvGraphicFramePr>
            <a:graphicFrameLocks noGrp="1"/>
          </p:cNvGraphicFramePr>
          <p:nvPr/>
        </p:nvGraphicFramePr>
        <p:xfrm>
          <a:off x="5410200" y="1600200"/>
          <a:ext cx="2349500" cy="533400"/>
        </p:xfrm>
        <a:graphic>
          <a:graphicData uri="http://schemas.openxmlformats.org/drawingml/2006/table">
            <a:tbl>
              <a:tblPr/>
              <a:tblGrid>
                <a:gridCol w="234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22" name="Rectangle 54"/>
          <p:cNvSpPr>
            <a:spLocks noChangeArrowheads="1"/>
          </p:cNvSpPr>
          <p:nvPr/>
        </p:nvSpPr>
        <p:spPr bwMode="auto">
          <a:xfrm>
            <a:off x="838200" y="21336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Viết:</a:t>
            </a:r>
          </a:p>
        </p:txBody>
      </p:sp>
      <p:sp>
        <p:nvSpPr>
          <p:cNvPr id="7223" name="Rectangle 55"/>
          <p:cNvSpPr>
            <a:spLocks noChangeArrowheads="1"/>
          </p:cNvSpPr>
          <p:nvPr/>
        </p:nvSpPr>
        <p:spPr bwMode="auto">
          <a:xfrm>
            <a:off x="5486400" y="20574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Viết:</a:t>
            </a:r>
          </a:p>
        </p:txBody>
      </p:sp>
      <p:sp>
        <p:nvSpPr>
          <p:cNvPr id="7224" name="Rectangle 56"/>
          <p:cNvSpPr>
            <a:spLocks noChangeArrowheads="1"/>
          </p:cNvSpPr>
          <p:nvPr/>
        </p:nvSpPr>
        <p:spPr bwMode="auto">
          <a:xfrm>
            <a:off x="1752600" y="20574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  <a:p>
            <a:pPr algn="ctr"/>
            <a:r>
              <a:rPr lang="en-US"/>
              <a:t>3</a:t>
            </a:r>
          </a:p>
        </p:txBody>
      </p:sp>
      <p:sp>
        <p:nvSpPr>
          <p:cNvPr id="7225" name="Rectangle 57"/>
          <p:cNvSpPr>
            <a:spLocks noChangeArrowheads="1"/>
          </p:cNvSpPr>
          <p:nvPr/>
        </p:nvSpPr>
        <p:spPr bwMode="auto">
          <a:xfrm>
            <a:off x="6400800" y="19812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  <a:p>
            <a:pPr algn="ctr"/>
            <a:r>
              <a:rPr lang="en-US"/>
              <a:t>10</a:t>
            </a:r>
          </a:p>
        </p:txBody>
      </p:sp>
      <p:sp>
        <p:nvSpPr>
          <p:cNvPr id="7226" name="Line 58"/>
          <p:cNvSpPr>
            <a:spLocks noChangeShapeType="1"/>
          </p:cNvSpPr>
          <p:nvPr/>
        </p:nvSpPr>
        <p:spPr bwMode="auto">
          <a:xfrm>
            <a:off x="1808163" y="2473325"/>
            <a:ext cx="381000" cy="20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27" name="Line 59"/>
          <p:cNvSpPr>
            <a:spLocks noChangeShapeType="1"/>
          </p:cNvSpPr>
          <p:nvPr/>
        </p:nvSpPr>
        <p:spPr bwMode="auto">
          <a:xfrm>
            <a:off x="6483350" y="2438400"/>
            <a:ext cx="368300" cy="20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28" name="Rectangle 60"/>
          <p:cNvSpPr>
            <a:spLocks noChangeArrowheads="1"/>
          </p:cNvSpPr>
          <p:nvPr/>
        </p:nvSpPr>
        <p:spPr bwMode="auto">
          <a:xfrm>
            <a:off x="4953000" y="25908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Đọc là: n</a:t>
            </a:r>
            <a:r>
              <a:rPr lang="vi-VN" sz="2000"/>
              <a:t>ă</a:t>
            </a:r>
            <a:r>
              <a:rPr lang="en-US" sz="2000"/>
              <a:t>m phần m</a:t>
            </a:r>
            <a:r>
              <a:rPr lang="vi-VN" sz="2000"/>
              <a:t>ư</a:t>
            </a:r>
            <a:r>
              <a:rPr lang="en-US" sz="2000"/>
              <a:t>ời</a:t>
            </a:r>
          </a:p>
        </p:txBody>
      </p:sp>
      <p:sp>
        <p:nvSpPr>
          <p:cNvPr id="7229" name="Rectangle 61"/>
          <p:cNvSpPr>
            <a:spLocks noChangeArrowheads="1"/>
          </p:cNvSpPr>
          <p:nvPr/>
        </p:nvSpPr>
        <p:spPr bwMode="auto">
          <a:xfrm>
            <a:off x="304800" y="2667000"/>
            <a:ext cx="2667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Đọc là: hai phần ba</a:t>
            </a:r>
          </a:p>
        </p:txBody>
      </p:sp>
      <p:sp>
        <p:nvSpPr>
          <p:cNvPr id="7231" name="Rectangle 63"/>
          <p:cNvSpPr>
            <a:spLocks noChangeArrowheads="1"/>
          </p:cNvSpPr>
          <p:nvPr/>
        </p:nvSpPr>
        <p:spPr bwMode="auto">
          <a:xfrm>
            <a:off x="457200" y="60960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  <a:p>
            <a:pPr algn="ctr"/>
            <a:r>
              <a:rPr lang="en-US"/>
              <a:t>3</a:t>
            </a:r>
          </a:p>
        </p:txBody>
      </p:sp>
      <p:sp>
        <p:nvSpPr>
          <p:cNvPr id="7232" name="Rectangle 64"/>
          <p:cNvSpPr>
            <a:spLocks noChangeArrowheads="1"/>
          </p:cNvSpPr>
          <p:nvPr/>
        </p:nvSpPr>
        <p:spPr bwMode="auto">
          <a:xfrm>
            <a:off x="1371600" y="60960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  <a:p>
            <a:pPr algn="ctr"/>
            <a:r>
              <a:rPr lang="en-US"/>
              <a:t>10</a:t>
            </a:r>
          </a:p>
        </p:txBody>
      </p:sp>
      <p:sp>
        <p:nvSpPr>
          <p:cNvPr id="7233" name="Rectangle 65"/>
          <p:cNvSpPr>
            <a:spLocks noChangeArrowheads="1"/>
          </p:cNvSpPr>
          <p:nvPr/>
        </p:nvSpPr>
        <p:spPr bwMode="auto">
          <a:xfrm>
            <a:off x="2209800" y="60960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  <a:p>
            <a:pPr algn="ctr"/>
            <a:r>
              <a:rPr lang="en-US"/>
              <a:t>4</a:t>
            </a:r>
          </a:p>
        </p:txBody>
      </p:sp>
      <p:sp>
        <p:nvSpPr>
          <p:cNvPr id="7234" name="Rectangle 66"/>
          <p:cNvSpPr>
            <a:spLocks noChangeArrowheads="1"/>
          </p:cNvSpPr>
          <p:nvPr/>
        </p:nvSpPr>
        <p:spPr bwMode="auto">
          <a:xfrm>
            <a:off x="3048000" y="6054725"/>
            <a:ext cx="60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40</a:t>
            </a:r>
          </a:p>
          <a:p>
            <a:pPr algn="ctr"/>
            <a:r>
              <a:rPr lang="en-US"/>
              <a:t>100</a:t>
            </a:r>
          </a:p>
        </p:txBody>
      </p:sp>
      <p:sp>
        <p:nvSpPr>
          <p:cNvPr id="7235" name="Rectangle 67"/>
          <p:cNvSpPr>
            <a:spLocks noChangeArrowheads="1"/>
          </p:cNvSpPr>
          <p:nvPr/>
        </p:nvSpPr>
        <p:spPr bwMode="auto">
          <a:xfrm>
            <a:off x="3657600" y="6248400"/>
            <a:ext cx="2057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là các phân số.</a:t>
            </a:r>
          </a:p>
        </p:txBody>
      </p:sp>
      <p:sp>
        <p:nvSpPr>
          <p:cNvPr id="7236" name="Line 68"/>
          <p:cNvSpPr>
            <a:spLocks noChangeShapeType="1"/>
          </p:cNvSpPr>
          <p:nvPr/>
        </p:nvSpPr>
        <p:spPr bwMode="auto">
          <a:xfrm>
            <a:off x="533400" y="655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37" name="Line 69"/>
          <p:cNvSpPr>
            <a:spLocks noChangeShapeType="1"/>
          </p:cNvSpPr>
          <p:nvPr/>
        </p:nvSpPr>
        <p:spPr bwMode="auto">
          <a:xfrm>
            <a:off x="1447800" y="655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38" name="Line 70"/>
          <p:cNvSpPr>
            <a:spLocks noChangeShapeType="1"/>
          </p:cNvSpPr>
          <p:nvPr/>
        </p:nvSpPr>
        <p:spPr bwMode="auto">
          <a:xfrm>
            <a:off x="2286000" y="655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39" name="Line 71"/>
          <p:cNvSpPr>
            <a:spLocks noChangeShapeType="1"/>
          </p:cNvSpPr>
          <p:nvPr/>
        </p:nvSpPr>
        <p:spPr bwMode="auto">
          <a:xfrm>
            <a:off x="3124200" y="655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1143000" y="64008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;</a:t>
            </a:r>
          </a:p>
        </p:txBody>
      </p:sp>
      <p:sp>
        <p:nvSpPr>
          <p:cNvPr id="7241" name="Rectangle 73"/>
          <p:cNvSpPr>
            <a:spLocks noChangeArrowheads="1"/>
          </p:cNvSpPr>
          <p:nvPr/>
        </p:nvSpPr>
        <p:spPr bwMode="auto">
          <a:xfrm>
            <a:off x="1981200" y="64008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;</a:t>
            </a:r>
          </a:p>
        </p:txBody>
      </p:sp>
      <p:sp>
        <p:nvSpPr>
          <p:cNvPr id="7242" name="Rectangle 74"/>
          <p:cNvSpPr>
            <a:spLocks noChangeArrowheads="1"/>
          </p:cNvSpPr>
          <p:nvPr/>
        </p:nvSpPr>
        <p:spPr bwMode="auto">
          <a:xfrm>
            <a:off x="2819400" y="64008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;</a:t>
            </a:r>
          </a:p>
        </p:txBody>
      </p:sp>
      <p:graphicFrame>
        <p:nvGraphicFramePr>
          <p:cNvPr id="7823" name="Group 655"/>
          <p:cNvGraphicFramePr>
            <a:graphicFrameLocks noGrp="1"/>
          </p:cNvGraphicFramePr>
          <p:nvPr/>
        </p:nvGraphicFramePr>
        <p:xfrm>
          <a:off x="5257800" y="3124200"/>
          <a:ext cx="2290763" cy="1679575"/>
        </p:xfrm>
        <a:graphic>
          <a:graphicData uri="http://schemas.openxmlformats.org/drawingml/2006/table">
            <a:tbl>
              <a:tblPr/>
              <a:tblGrid>
                <a:gridCol w="208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822" name="Group 654"/>
          <p:cNvGraphicFramePr>
            <a:graphicFrameLocks noGrp="1"/>
          </p:cNvGraphicFramePr>
          <p:nvPr/>
        </p:nvGraphicFramePr>
        <p:xfrm>
          <a:off x="609600" y="3200400"/>
          <a:ext cx="1371600" cy="15240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824" name="Rectangle 656"/>
          <p:cNvSpPr>
            <a:spLocks noChangeArrowheads="1"/>
          </p:cNvSpPr>
          <p:nvPr/>
        </p:nvSpPr>
        <p:spPr bwMode="auto">
          <a:xfrm>
            <a:off x="685800" y="502285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Viết:</a:t>
            </a:r>
          </a:p>
        </p:txBody>
      </p:sp>
      <p:sp>
        <p:nvSpPr>
          <p:cNvPr id="7825" name="Rectangle 657"/>
          <p:cNvSpPr>
            <a:spLocks noChangeArrowheads="1"/>
          </p:cNvSpPr>
          <p:nvPr/>
        </p:nvSpPr>
        <p:spPr bwMode="auto">
          <a:xfrm>
            <a:off x="1524000" y="49530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  <a:p>
            <a:pPr algn="ctr"/>
            <a:r>
              <a:rPr lang="en-US"/>
              <a:t>4</a:t>
            </a:r>
          </a:p>
        </p:txBody>
      </p:sp>
      <p:sp>
        <p:nvSpPr>
          <p:cNvPr id="7826" name="Line 658"/>
          <p:cNvSpPr>
            <a:spLocks noChangeShapeType="1"/>
          </p:cNvSpPr>
          <p:nvPr/>
        </p:nvSpPr>
        <p:spPr bwMode="auto">
          <a:xfrm>
            <a:off x="1600200" y="5368925"/>
            <a:ext cx="381000" cy="20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27" name="Rectangle 659"/>
          <p:cNvSpPr>
            <a:spLocks noChangeArrowheads="1"/>
          </p:cNvSpPr>
          <p:nvPr/>
        </p:nvSpPr>
        <p:spPr bwMode="auto">
          <a:xfrm>
            <a:off x="5410200" y="48768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Viết:</a:t>
            </a:r>
          </a:p>
        </p:txBody>
      </p:sp>
      <p:sp>
        <p:nvSpPr>
          <p:cNvPr id="7828" name="Line 660"/>
          <p:cNvSpPr>
            <a:spLocks noChangeShapeType="1"/>
          </p:cNvSpPr>
          <p:nvPr/>
        </p:nvSpPr>
        <p:spPr bwMode="auto">
          <a:xfrm>
            <a:off x="6261100" y="5105400"/>
            <a:ext cx="444500" cy="20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29" name="Rectangle 661"/>
          <p:cNvSpPr>
            <a:spLocks noChangeArrowheads="1"/>
          </p:cNvSpPr>
          <p:nvPr/>
        </p:nvSpPr>
        <p:spPr bwMode="auto">
          <a:xfrm>
            <a:off x="6172200" y="46482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40</a:t>
            </a:r>
          </a:p>
          <a:p>
            <a:pPr algn="ctr"/>
            <a:r>
              <a:rPr lang="en-US"/>
              <a:t>100</a:t>
            </a:r>
          </a:p>
        </p:txBody>
      </p:sp>
      <p:sp>
        <p:nvSpPr>
          <p:cNvPr id="7830" name="Rectangle 662"/>
          <p:cNvSpPr>
            <a:spLocks noChangeArrowheads="1"/>
          </p:cNvSpPr>
          <p:nvPr/>
        </p:nvSpPr>
        <p:spPr bwMode="auto">
          <a:xfrm>
            <a:off x="473075" y="5627688"/>
            <a:ext cx="2667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Đọc là: ba phần t</a:t>
            </a:r>
            <a:r>
              <a:rPr lang="vi-VN" sz="2000"/>
              <a:t>ư</a:t>
            </a:r>
            <a:endParaRPr lang="en-US" sz="2000"/>
          </a:p>
        </p:txBody>
      </p:sp>
      <p:sp>
        <p:nvSpPr>
          <p:cNvPr id="7831" name="Rectangle 663"/>
          <p:cNvSpPr>
            <a:spLocks noChangeArrowheads="1"/>
          </p:cNvSpPr>
          <p:nvPr/>
        </p:nvSpPr>
        <p:spPr bwMode="auto">
          <a:xfrm>
            <a:off x="5181600" y="5410200"/>
            <a:ext cx="32766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Đọc là: Bốn m</a:t>
            </a:r>
            <a:r>
              <a:rPr lang="vi-VN" sz="2000"/>
              <a:t>ươ</a:t>
            </a:r>
            <a:r>
              <a:rPr lang="en-US" sz="2000"/>
              <a:t>iphần một tr</a:t>
            </a:r>
            <a:r>
              <a:rPr lang="vi-VN" sz="2000"/>
              <a:t>ă</a:t>
            </a:r>
            <a:r>
              <a:rPr lang="en-US" sz="2000"/>
              <a:t>m,</a:t>
            </a:r>
          </a:p>
          <a:p>
            <a:pPr algn="ctr"/>
            <a:r>
              <a:rPr lang="en-US" sz="2000"/>
              <a:t>Hay bốn m</a:t>
            </a:r>
            <a:r>
              <a:rPr lang="vi-VN" sz="2000"/>
              <a:t>ươ</a:t>
            </a:r>
            <a:r>
              <a:rPr lang="en-US" sz="2000"/>
              <a:t>i phần tr</a:t>
            </a:r>
            <a:r>
              <a:rPr lang="vi-VN" sz="2000"/>
              <a:t>ă</a:t>
            </a:r>
            <a:r>
              <a:rPr lang="en-US" sz="2000"/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7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7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7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7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1" dur="20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7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0" fill="hold"/>
                                        <p:tgtEl>
                                          <p:spTgt spid="7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7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3" dur="2000"/>
                                        <p:tgtEl>
                                          <p:spTgt spid="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0" fill="hold"/>
                                        <p:tgtEl>
                                          <p:spTgt spid="7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0" fill="hold"/>
                                        <p:tgtEl>
                                          <p:spTgt spid="7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0" fill="hold"/>
                                        <p:tgtEl>
                                          <p:spTgt spid="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0" fill="hold"/>
                                        <p:tgtEl>
                                          <p:spTgt spid="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6" dur="2000"/>
                                        <p:tgtEl>
                                          <p:spTgt spid="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1" dur="2000"/>
                                        <p:tgtEl>
                                          <p:spTgt spid="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0" fill="hold"/>
                                        <p:tgtEl>
                                          <p:spTgt spid="7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0" fill="hold"/>
                                        <p:tgtEl>
                                          <p:spTgt spid="7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7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2" dur="1" fill="hold"/>
                                        <p:tgtEl>
                                          <p:spTgt spid="72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2" grpId="0"/>
      <p:bldP spid="7223" grpId="0"/>
      <p:bldP spid="7224" grpId="0"/>
      <p:bldP spid="7225" grpId="0"/>
      <p:bldP spid="7226" grpId="0" animBg="1"/>
      <p:bldP spid="7227" grpId="0" animBg="1"/>
      <p:bldP spid="7228" grpId="0"/>
      <p:bldP spid="7229" grpId="0"/>
      <p:bldP spid="7231" grpId="0"/>
      <p:bldP spid="7232" grpId="0"/>
      <p:bldP spid="7233" grpId="0"/>
      <p:bldP spid="7234" grpId="0"/>
      <p:bldP spid="7235" grpId="0"/>
      <p:bldP spid="7236" grpId="0" animBg="1"/>
      <p:bldP spid="7237" grpId="0" animBg="1"/>
      <p:bldP spid="7238" grpId="0" animBg="1"/>
      <p:bldP spid="7239" grpId="0" animBg="1"/>
      <p:bldP spid="7240" grpId="0"/>
      <p:bldP spid="7241" grpId="0"/>
      <p:bldP spid="7242" grpId="0"/>
      <p:bldP spid="7824" grpId="0"/>
      <p:bldP spid="7825" grpId="0"/>
      <p:bldP spid="7826" grpId="0" animBg="1"/>
      <p:bldP spid="7827" grpId="0"/>
      <p:bldP spid="7828" grpId="0" animBg="1"/>
      <p:bldP spid="7829" grpId="0"/>
      <p:bldP spid="7830" grpId="0"/>
      <p:bldP spid="78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/>
          </a:p>
        </p:txBody>
      </p:sp>
      <p:pic>
        <p:nvPicPr>
          <p:cNvPr id="5124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-304800" y="-76200"/>
            <a:ext cx="2057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CC0099"/>
                </a:solidFill>
              </a:rPr>
              <a:t>Chú ý</a:t>
            </a:r>
            <a:r>
              <a:rPr lang="en-US" sz="2000">
                <a:solidFill>
                  <a:srgbClr val="CC0099"/>
                </a:solidFill>
              </a:rPr>
              <a:t> :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04800" y="9906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>
              <a:buFontTx/>
              <a:buAutoNum type="arabicParenR"/>
            </a:pPr>
            <a:r>
              <a:rPr lang="en-US" sz="2800"/>
              <a:t>- Có thể dùng phân số </a:t>
            </a:r>
            <a:r>
              <a:rPr lang="vi-VN" sz="2800"/>
              <a:t>đ</a:t>
            </a:r>
            <a:r>
              <a:rPr lang="en-US" sz="2800"/>
              <a:t>ể ghi kết quả của phép</a:t>
            </a:r>
          </a:p>
          <a:p>
            <a:pPr marL="342900" indent="-342900"/>
            <a:r>
              <a:rPr lang="en-US" sz="2800"/>
              <a:t>chia</a:t>
            </a:r>
            <a:r>
              <a:rPr lang="en-US" sz="1600"/>
              <a:t> </a:t>
            </a:r>
            <a:r>
              <a:rPr lang="en-US" sz="2800"/>
              <a:t>một số tự nhiên cho một số tự nhiên khác 0.</a:t>
            </a:r>
          </a:p>
          <a:p>
            <a:pPr marL="342900" indent="-342900"/>
            <a:r>
              <a:rPr lang="en-US" sz="2800"/>
              <a:t>Phân số </a:t>
            </a:r>
            <a:r>
              <a:rPr lang="vi-VN" sz="2800"/>
              <a:t>đ</a:t>
            </a:r>
            <a:r>
              <a:rPr lang="en-US" sz="2800"/>
              <a:t>ó cũng </a:t>
            </a:r>
            <a:r>
              <a:rPr lang="vi-VN" sz="2800"/>
              <a:t>đư</a:t>
            </a:r>
            <a:r>
              <a:rPr lang="en-US" sz="2800"/>
              <a:t>ợc gọi là th</a:t>
            </a:r>
            <a:r>
              <a:rPr lang="vi-VN" sz="2800"/>
              <a:t>ươ</a:t>
            </a:r>
            <a:r>
              <a:rPr lang="en-US" sz="2800"/>
              <a:t>ng của phép </a:t>
            </a:r>
          </a:p>
          <a:p>
            <a:pPr marL="342900" indent="-342900"/>
            <a:r>
              <a:rPr lang="en-US" sz="2800"/>
              <a:t>chia </a:t>
            </a:r>
            <a:r>
              <a:rPr lang="vi-VN" sz="2800"/>
              <a:t>đ</a:t>
            </a:r>
            <a:r>
              <a:rPr lang="en-US" sz="2800"/>
              <a:t>ã cho.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04800" y="32766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sz="2800"/>
              <a:t>Ví dụ : 1 : 3 =         ;     4 : 10 =          ;     9 : 2 = </a:t>
            </a: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28194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2895600" y="31242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2895600" y="3962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3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5867400" y="3200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4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5867400" y="4038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8534400" y="3200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</a:t>
            </a: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8534400" y="4038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2</a:t>
            </a:r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57912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84582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199" grpId="0"/>
      <p:bldP spid="8200" grpId="0"/>
      <p:bldP spid="8206" grpId="0" animBg="1"/>
      <p:bldP spid="8209" grpId="0"/>
      <p:bldP spid="8210" grpId="0"/>
      <p:bldP spid="8211" grpId="0"/>
      <p:bldP spid="8212" grpId="0"/>
      <p:bldP spid="8213" grpId="0"/>
      <p:bldP spid="8214" grpId="0"/>
      <p:bldP spid="8215" grpId="0" animBg="1"/>
      <p:bldP spid="82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/>
          </a:p>
        </p:txBody>
      </p:sp>
      <p:pic>
        <p:nvPicPr>
          <p:cNvPr id="6148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62000" y="685800"/>
            <a:ext cx="8077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2) Mọi số tự nhiên </a:t>
            </a:r>
            <a:r>
              <a:rPr lang="vi-VN" sz="2800"/>
              <a:t>đ</a:t>
            </a:r>
            <a:r>
              <a:rPr lang="en-US" sz="2800"/>
              <a:t>iều có thể viết thành phân</a:t>
            </a:r>
          </a:p>
          <a:p>
            <a:r>
              <a:rPr lang="en-US" sz="2800"/>
              <a:t>Số có mẫu số là 1 :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62000" y="3124200"/>
            <a:ext cx="815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/>
              <a:t>Ví dụ:  5 =           ;   12 =           ;     2001 =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2819400" y="3810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5181600" y="3810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8077200" y="3810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 flipV="1">
            <a:off x="2971800" y="3276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5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 flipV="1">
            <a:off x="2971800" y="3962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 flipV="1">
            <a:off x="5181600" y="3276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12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 flipV="1">
            <a:off x="5181600" y="3962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 flipV="1">
            <a:off x="8229600" y="3276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2001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 flipV="1">
            <a:off x="8229600" y="3962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  <p:bldP spid="9223" grpId="0" animBg="1"/>
      <p:bldP spid="9224" grpId="0" animBg="1"/>
      <p:bldP spid="9225" grpId="0" animBg="1"/>
      <p:bldP spid="9226" grpId="0"/>
      <p:bldP spid="9227" grpId="0"/>
      <p:bldP spid="9228" grpId="0"/>
      <p:bldP spid="9229" grpId="0"/>
      <p:bldP spid="9230" grpId="0"/>
      <p:bldP spid="92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/>
          </a:p>
        </p:txBody>
      </p:sp>
      <p:pic>
        <p:nvPicPr>
          <p:cNvPr id="7172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09600" y="685800"/>
            <a:ext cx="8153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3) Số 1 có thể viết thành phân số có tử số và</a:t>
            </a:r>
          </a:p>
          <a:p>
            <a:r>
              <a:rPr lang="en-US" sz="2800"/>
              <a:t>Mẫu số giống nhau và khác 0.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85800" y="3276600"/>
            <a:ext cx="8229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Ví dụ : 1 =             ;  1 =                ;  1 =           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2743200" y="415607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5105400" y="415607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V="1">
            <a:off x="7391400" y="415607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971800" y="3581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2971800" y="4267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181600" y="3581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18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181600" y="4267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18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7543800" y="3581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7543800" y="4267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 animBg="1"/>
      <p:bldP spid="10248" grpId="0" animBg="1"/>
      <p:bldP spid="10249" grpId="0" animBg="1"/>
      <p:bldP spid="10250" grpId="0"/>
      <p:bldP spid="10251" grpId="0"/>
      <p:bldP spid="10256" grpId="0"/>
      <p:bldP spid="10257" grpId="0"/>
      <p:bldP spid="10258" grpId="0"/>
      <p:bldP spid="102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/>
          </a:p>
        </p:txBody>
      </p:sp>
      <p:pic>
        <p:nvPicPr>
          <p:cNvPr id="8196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57200" y="990600"/>
            <a:ext cx="8001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4) Số 0 có thể viết thành phân số có tử số là 0</a:t>
            </a:r>
          </a:p>
          <a:p>
            <a:r>
              <a:rPr lang="en-US" sz="2800"/>
              <a:t>Và mẫu số khác 0.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57200" y="3505200"/>
            <a:ext cx="8077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Ví dụ:   0 =              ;  0 =             ;  0 =               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667000" y="4343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4800600" y="4343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010400" y="4343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2819400" y="3810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0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2819400" y="449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7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4876800" y="3810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0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4876800" y="449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19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7162800" y="3810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0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7162800" y="449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11271" grpId="0" animBg="1"/>
      <p:bldP spid="11272" grpId="0" animBg="1"/>
      <p:bldP spid="11273" grpId="0" animBg="1"/>
      <p:bldP spid="11274" grpId="0"/>
      <p:bldP spid="11275" grpId="0"/>
      <p:bldP spid="11280" grpId="0"/>
      <p:bldP spid="11281" grpId="0"/>
      <p:bldP spid="11282" grpId="0"/>
      <p:bldP spid="112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/>
          </a:p>
        </p:txBody>
      </p:sp>
      <p:pic>
        <p:nvPicPr>
          <p:cNvPr id="9220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09600" y="0"/>
            <a:ext cx="434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Luyện tập thực hành :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-76200" y="3048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/>
              <a:t>1)a-Đọc các phân số sau :</a:t>
            </a:r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315913" y="11842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2800"/>
              <a:t>5</a:t>
            </a:r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315913" y="16414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7</a:t>
            </a:r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>
            <a:off x="260350" y="158591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2900" y="22510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25</a:t>
            </a:r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42900" y="27082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>
            <a:off x="142875" y="2659063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auto">
          <a:xfrm>
            <a:off x="349250" y="33178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91</a:t>
            </a:r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349250" y="37750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38</a:t>
            </a:r>
          </a:p>
        </p:txBody>
      </p:sp>
      <p:sp>
        <p:nvSpPr>
          <p:cNvPr id="12324" name="Line 36"/>
          <p:cNvSpPr>
            <a:spLocks noChangeShapeType="1"/>
          </p:cNvSpPr>
          <p:nvPr/>
        </p:nvSpPr>
        <p:spPr bwMode="auto">
          <a:xfrm>
            <a:off x="134938" y="371951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5" name="Rectangle 37"/>
          <p:cNvSpPr>
            <a:spLocks noChangeArrowheads="1"/>
          </p:cNvSpPr>
          <p:nvPr/>
        </p:nvSpPr>
        <p:spPr bwMode="auto">
          <a:xfrm>
            <a:off x="342900" y="448945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85</a:t>
            </a:r>
          </a:p>
        </p:txBody>
      </p:sp>
      <p:sp>
        <p:nvSpPr>
          <p:cNvPr id="12326" name="Rectangle 38"/>
          <p:cNvSpPr>
            <a:spLocks noChangeArrowheads="1"/>
          </p:cNvSpPr>
          <p:nvPr/>
        </p:nvSpPr>
        <p:spPr bwMode="auto">
          <a:xfrm>
            <a:off x="342900" y="494665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12327" name="Line 39"/>
          <p:cNvSpPr>
            <a:spLocks noChangeShapeType="1"/>
          </p:cNvSpPr>
          <p:nvPr/>
        </p:nvSpPr>
        <p:spPr bwMode="auto">
          <a:xfrm>
            <a:off x="31750" y="48704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0" name="Rectangle 42"/>
          <p:cNvSpPr>
            <a:spLocks noChangeArrowheads="1"/>
          </p:cNvSpPr>
          <p:nvPr/>
        </p:nvSpPr>
        <p:spPr bwMode="auto">
          <a:xfrm>
            <a:off x="968375" y="1143000"/>
            <a:ext cx="304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N</a:t>
            </a:r>
            <a:r>
              <a:rPr lang="vi-VN" sz="2800"/>
              <a:t>ă</a:t>
            </a:r>
            <a:r>
              <a:rPr lang="en-US" sz="2800"/>
              <a:t>m phần bảy</a:t>
            </a:r>
          </a:p>
        </p:txBody>
      </p:sp>
      <p:sp>
        <p:nvSpPr>
          <p:cNvPr id="12331" name="Rectangle 43"/>
          <p:cNvSpPr>
            <a:spLocks noChangeArrowheads="1"/>
          </p:cNvSpPr>
          <p:nvPr/>
        </p:nvSpPr>
        <p:spPr bwMode="auto">
          <a:xfrm>
            <a:off x="1036638" y="2362200"/>
            <a:ext cx="304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Hai m</a:t>
            </a:r>
            <a:r>
              <a:rPr lang="vi-VN" sz="2800"/>
              <a:t>ươ</a:t>
            </a:r>
            <a:r>
              <a:rPr lang="en-US" sz="2800"/>
              <a:t>i l</a:t>
            </a:r>
            <a:r>
              <a:rPr lang="vi-VN" sz="2800"/>
              <a:t>ă</a:t>
            </a:r>
            <a:r>
              <a:rPr lang="en-US" sz="2800"/>
              <a:t>m </a:t>
            </a:r>
          </a:p>
          <a:p>
            <a:r>
              <a:rPr lang="en-US" sz="2800"/>
              <a:t>phần tr</a:t>
            </a:r>
            <a:r>
              <a:rPr lang="vi-VN" sz="2800"/>
              <a:t>ă</a:t>
            </a:r>
            <a:r>
              <a:rPr lang="en-US" sz="2800"/>
              <a:t>m</a:t>
            </a:r>
          </a:p>
        </p:txBody>
      </p:sp>
      <p:sp>
        <p:nvSpPr>
          <p:cNvPr id="12332" name="Rectangle 44"/>
          <p:cNvSpPr>
            <a:spLocks noChangeArrowheads="1"/>
          </p:cNvSpPr>
          <p:nvPr/>
        </p:nvSpPr>
        <p:spPr bwMode="auto">
          <a:xfrm>
            <a:off x="1036638" y="3429000"/>
            <a:ext cx="304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Chín m</a:t>
            </a:r>
            <a:r>
              <a:rPr lang="vi-VN" sz="2800"/>
              <a:t>ươ</a:t>
            </a:r>
            <a:r>
              <a:rPr lang="en-US" sz="2800"/>
              <a:t>i mốt</a:t>
            </a:r>
          </a:p>
          <a:p>
            <a:r>
              <a:rPr lang="en-US" sz="2800"/>
              <a:t> phần ba m</a:t>
            </a:r>
            <a:r>
              <a:rPr lang="vi-VN" sz="2800"/>
              <a:t>ươ</a:t>
            </a:r>
            <a:r>
              <a:rPr lang="en-US" sz="2800"/>
              <a:t>i tám</a:t>
            </a:r>
          </a:p>
        </p:txBody>
      </p:sp>
      <p:sp>
        <p:nvSpPr>
          <p:cNvPr id="12333" name="Rectangle 45"/>
          <p:cNvSpPr>
            <a:spLocks noChangeArrowheads="1"/>
          </p:cNvSpPr>
          <p:nvPr/>
        </p:nvSpPr>
        <p:spPr bwMode="auto">
          <a:xfrm>
            <a:off x="1036638" y="4572000"/>
            <a:ext cx="304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Tám m</a:t>
            </a:r>
            <a:r>
              <a:rPr lang="vi-VN" sz="2800"/>
              <a:t>ươ</a:t>
            </a:r>
            <a:r>
              <a:rPr lang="en-US" sz="2800"/>
              <a:t>i l</a:t>
            </a:r>
            <a:r>
              <a:rPr lang="vi-VN" sz="2800"/>
              <a:t>ă</a:t>
            </a:r>
            <a:r>
              <a:rPr lang="en-US" sz="2800"/>
              <a:t>m</a:t>
            </a:r>
          </a:p>
          <a:p>
            <a:r>
              <a:rPr lang="en-US" sz="2800"/>
              <a:t> phần nghìn</a:t>
            </a:r>
          </a:p>
        </p:txBody>
      </p:sp>
      <p:sp>
        <p:nvSpPr>
          <p:cNvPr id="12334" name="Rectangle 46"/>
          <p:cNvSpPr>
            <a:spLocks noChangeArrowheads="1"/>
          </p:cNvSpPr>
          <p:nvPr/>
        </p:nvSpPr>
        <p:spPr bwMode="auto">
          <a:xfrm>
            <a:off x="4648200" y="533400"/>
            <a:ext cx="449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b-Nêu tử và mẫu phân số:</a:t>
            </a:r>
          </a:p>
        </p:txBody>
      </p:sp>
      <p:sp>
        <p:nvSpPr>
          <p:cNvPr id="12335" name="Rectangle 47"/>
          <p:cNvSpPr>
            <a:spLocks noChangeArrowheads="1"/>
          </p:cNvSpPr>
          <p:nvPr/>
        </p:nvSpPr>
        <p:spPr bwMode="auto">
          <a:xfrm>
            <a:off x="4503738" y="12192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2800"/>
              <a:t>5</a:t>
            </a:r>
          </a:p>
        </p:txBody>
      </p:sp>
      <p:sp>
        <p:nvSpPr>
          <p:cNvPr id="12336" name="Rectangle 48"/>
          <p:cNvSpPr>
            <a:spLocks noChangeArrowheads="1"/>
          </p:cNvSpPr>
          <p:nvPr/>
        </p:nvSpPr>
        <p:spPr bwMode="auto">
          <a:xfrm>
            <a:off x="4503738" y="1676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7</a:t>
            </a:r>
          </a:p>
        </p:txBody>
      </p:sp>
      <p:sp>
        <p:nvSpPr>
          <p:cNvPr id="12337" name="Rectangle 49"/>
          <p:cNvSpPr>
            <a:spLocks noChangeArrowheads="1"/>
          </p:cNvSpPr>
          <p:nvPr/>
        </p:nvSpPr>
        <p:spPr bwMode="auto">
          <a:xfrm>
            <a:off x="4572000" y="22860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25</a:t>
            </a:r>
          </a:p>
        </p:txBody>
      </p:sp>
      <p:sp>
        <p:nvSpPr>
          <p:cNvPr id="12338" name="Rectangle 50"/>
          <p:cNvSpPr>
            <a:spLocks noChangeArrowheads="1"/>
          </p:cNvSpPr>
          <p:nvPr/>
        </p:nvSpPr>
        <p:spPr bwMode="auto">
          <a:xfrm>
            <a:off x="4572000" y="27432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4640263" y="33528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91</a:t>
            </a:r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4640263" y="38100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38</a:t>
            </a:r>
          </a:p>
        </p:txBody>
      </p:sp>
      <p:sp>
        <p:nvSpPr>
          <p:cNvPr id="12341" name="Rectangle 53"/>
          <p:cNvSpPr>
            <a:spLocks noChangeArrowheads="1"/>
          </p:cNvSpPr>
          <p:nvPr/>
        </p:nvSpPr>
        <p:spPr bwMode="auto">
          <a:xfrm>
            <a:off x="4716463" y="45243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85</a:t>
            </a:r>
          </a:p>
        </p:txBody>
      </p:sp>
      <p:sp>
        <p:nvSpPr>
          <p:cNvPr id="12342" name="Rectangle 54"/>
          <p:cNvSpPr>
            <a:spLocks noChangeArrowheads="1"/>
          </p:cNvSpPr>
          <p:nvPr/>
        </p:nvSpPr>
        <p:spPr bwMode="auto">
          <a:xfrm>
            <a:off x="4716463" y="49815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12343" name="Line 55"/>
          <p:cNvSpPr>
            <a:spLocks noChangeShapeType="1"/>
          </p:cNvSpPr>
          <p:nvPr/>
        </p:nvSpPr>
        <p:spPr bwMode="auto">
          <a:xfrm>
            <a:off x="4502150" y="1600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44" name="Line 56"/>
          <p:cNvSpPr>
            <a:spLocks noChangeShapeType="1"/>
          </p:cNvSpPr>
          <p:nvPr/>
        </p:nvSpPr>
        <p:spPr bwMode="auto">
          <a:xfrm>
            <a:off x="4487863" y="26733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45" name="Line 57"/>
          <p:cNvSpPr>
            <a:spLocks noChangeShapeType="1"/>
          </p:cNvSpPr>
          <p:nvPr/>
        </p:nvSpPr>
        <p:spPr bwMode="auto">
          <a:xfrm>
            <a:off x="4438650" y="3733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46" name="Line 58"/>
          <p:cNvSpPr>
            <a:spLocks noChangeShapeType="1"/>
          </p:cNvSpPr>
          <p:nvPr/>
        </p:nvSpPr>
        <p:spPr bwMode="auto">
          <a:xfrm>
            <a:off x="4418013" y="488473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47" name="Line 59"/>
          <p:cNvSpPr>
            <a:spLocks noChangeShapeType="1"/>
          </p:cNvSpPr>
          <p:nvPr/>
        </p:nvSpPr>
        <p:spPr bwMode="auto">
          <a:xfrm flipV="1">
            <a:off x="4876800" y="1219200"/>
            <a:ext cx="1905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48" name="Line 60"/>
          <p:cNvSpPr>
            <a:spLocks noChangeShapeType="1"/>
          </p:cNvSpPr>
          <p:nvPr/>
        </p:nvSpPr>
        <p:spPr bwMode="auto">
          <a:xfrm>
            <a:off x="4800600" y="1752600"/>
            <a:ext cx="1828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49" name="Line 61"/>
          <p:cNvSpPr>
            <a:spLocks noChangeShapeType="1"/>
          </p:cNvSpPr>
          <p:nvPr/>
        </p:nvSpPr>
        <p:spPr bwMode="auto">
          <a:xfrm flipV="1">
            <a:off x="4953000" y="2362200"/>
            <a:ext cx="1981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0" name="Line 62"/>
          <p:cNvSpPr>
            <a:spLocks noChangeShapeType="1"/>
          </p:cNvSpPr>
          <p:nvPr/>
        </p:nvSpPr>
        <p:spPr bwMode="auto">
          <a:xfrm>
            <a:off x="5105400" y="2895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1" name="Line 63"/>
          <p:cNvSpPr>
            <a:spLocks noChangeShapeType="1"/>
          </p:cNvSpPr>
          <p:nvPr/>
        </p:nvSpPr>
        <p:spPr bwMode="auto">
          <a:xfrm flipV="1">
            <a:off x="4953000" y="3429000"/>
            <a:ext cx="1752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029200" y="3962400"/>
            <a:ext cx="1600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3" name="Line 65"/>
          <p:cNvSpPr>
            <a:spLocks noChangeShapeType="1"/>
          </p:cNvSpPr>
          <p:nvPr/>
        </p:nvSpPr>
        <p:spPr bwMode="auto">
          <a:xfrm flipV="1">
            <a:off x="5105400" y="4572000"/>
            <a:ext cx="1600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34000" y="51816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5" name="Rectangle 67"/>
          <p:cNvSpPr>
            <a:spLocks noChangeArrowheads="1"/>
          </p:cNvSpPr>
          <p:nvPr/>
        </p:nvSpPr>
        <p:spPr bwMode="auto">
          <a:xfrm>
            <a:off x="6019800" y="914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Tử số</a:t>
            </a:r>
          </a:p>
        </p:txBody>
      </p:sp>
      <p:sp>
        <p:nvSpPr>
          <p:cNvPr id="12356" name="Rectangle 68"/>
          <p:cNvSpPr>
            <a:spLocks noChangeArrowheads="1"/>
          </p:cNvSpPr>
          <p:nvPr/>
        </p:nvSpPr>
        <p:spPr bwMode="auto">
          <a:xfrm>
            <a:off x="6019800" y="2057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Tử số</a:t>
            </a:r>
          </a:p>
        </p:txBody>
      </p:sp>
      <p:sp>
        <p:nvSpPr>
          <p:cNvPr id="12357" name="Rectangle 69"/>
          <p:cNvSpPr>
            <a:spLocks noChangeArrowheads="1"/>
          </p:cNvSpPr>
          <p:nvPr/>
        </p:nvSpPr>
        <p:spPr bwMode="auto">
          <a:xfrm>
            <a:off x="5943600" y="3200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Tử số</a:t>
            </a:r>
          </a:p>
        </p:txBody>
      </p:sp>
      <p:sp>
        <p:nvSpPr>
          <p:cNvPr id="12358" name="Rectangle 70"/>
          <p:cNvSpPr>
            <a:spLocks noChangeArrowheads="1"/>
          </p:cNvSpPr>
          <p:nvPr/>
        </p:nvSpPr>
        <p:spPr bwMode="auto">
          <a:xfrm>
            <a:off x="5867400" y="4343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Tử số</a:t>
            </a:r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6019800" y="16002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Mẫu số</a:t>
            </a:r>
          </a:p>
        </p:txBody>
      </p:sp>
      <p:sp>
        <p:nvSpPr>
          <p:cNvPr id="12360" name="Rectangle 72"/>
          <p:cNvSpPr>
            <a:spLocks noChangeArrowheads="1"/>
          </p:cNvSpPr>
          <p:nvPr/>
        </p:nvSpPr>
        <p:spPr bwMode="auto">
          <a:xfrm>
            <a:off x="6019800" y="2667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Mẫu số</a:t>
            </a:r>
          </a:p>
        </p:txBody>
      </p:sp>
      <p:sp>
        <p:nvSpPr>
          <p:cNvPr id="12361" name="Rectangle 73"/>
          <p:cNvSpPr>
            <a:spLocks noChangeArrowheads="1"/>
          </p:cNvSpPr>
          <p:nvPr/>
        </p:nvSpPr>
        <p:spPr bwMode="auto">
          <a:xfrm>
            <a:off x="5943600" y="37338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Mẫu số</a:t>
            </a:r>
          </a:p>
        </p:txBody>
      </p:sp>
      <p:sp>
        <p:nvSpPr>
          <p:cNvPr id="12362" name="Rectangle 74"/>
          <p:cNvSpPr>
            <a:spLocks noChangeArrowheads="1"/>
          </p:cNvSpPr>
          <p:nvPr/>
        </p:nvSpPr>
        <p:spPr bwMode="auto">
          <a:xfrm>
            <a:off x="6019800" y="5105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Mẫu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9" dur="20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4" dur="20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9" dur="20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4" dur="20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12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0" fill="hold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0" fill="hold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0" fill="hold"/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0" fill="hold"/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0" fill="hold"/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0" fill="hold"/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0" fill="hold"/>
                                        <p:tgtEl>
                                          <p:spTgt spid="12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0" fill="hold"/>
                                        <p:tgtEl>
                                          <p:spTgt spid="12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6" dur="1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1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6" dur="2000"/>
                                        <p:tgtEl>
                                          <p:spTgt spid="1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1" dur="2000"/>
                                        <p:tgtEl>
                                          <p:spTgt spid="12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1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1" dur="2000"/>
                                        <p:tgtEl>
                                          <p:spTgt spid="12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1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1" dur="2000"/>
                                        <p:tgtEl>
                                          <p:spTgt spid="12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1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1" dur="2000"/>
                                        <p:tgtEl>
                                          <p:spTgt spid="1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12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1" dur="2000"/>
                                        <p:tgtEl>
                                          <p:spTgt spid="12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1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1" dur="2000"/>
                                        <p:tgtEl>
                                          <p:spTgt spid="1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316" grpId="0"/>
      <p:bldP spid="12317" grpId="0"/>
      <p:bldP spid="12318" grpId="0" animBg="1"/>
      <p:bldP spid="12319" grpId="0"/>
      <p:bldP spid="12320" grpId="0"/>
      <p:bldP spid="12321" grpId="0" animBg="1"/>
      <p:bldP spid="12322" grpId="0"/>
      <p:bldP spid="12323" grpId="0"/>
      <p:bldP spid="12324" grpId="0" animBg="1"/>
      <p:bldP spid="12325" grpId="0"/>
      <p:bldP spid="12326" grpId="0"/>
      <p:bldP spid="12327" grpId="0" animBg="1"/>
      <p:bldP spid="12330" grpId="0"/>
      <p:bldP spid="12331" grpId="0"/>
      <p:bldP spid="12332" grpId="0"/>
      <p:bldP spid="12333" grpId="0"/>
      <p:bldP spid="12335" grpId="0"/>
      <p:bldP spid="12336" grpId="0"/>
      <p:bldP spid="12337" grpId="0"/>
      <p:bldP spid="12338" grpId="0"/>
      <p:bldP spid="12339" grpId="0"/>
      <p:bldP spid="12340" grpId="0"/>
      <p:bldP spid="12341" grpId="0"/>
      <p:bldP spid="12342" grpId="0"/>
      <p:bldP spid="12343" grpId="0" animBg="1"/>
      <p:bldP spid="12344" grpId="0" animBg="1"/>
      <p:bldP spid="12345" grpId="0" animBg="1"/>
      <p:bldP spid="12346" grpId="0" animBg="1"/>
      <p:bldP spid="12347" grpId="0" animBg="1"/>
      <p:bldP spid="12348" grpId="0" animBg="1"/>
      <p:bldP spid="12349" grpId="0" animBg="1"/>
      <p:bldP spid="12350" grpId="0" animBg="1"/>
      <p:bldP spid="12351" grpId="0" animBg="1"/>
      <p:bldP spid="12352" grpId="0" animBg="1"/>
      <p:bldP spid="12353" grpId="0" animBg="1"/>
      <p:bldP spid="12354" grpId="0" animBg="1"/>
      <p:bldP spid="12355" grpId="0"/>
      <p:bldP spid="12356" grpId="0"/>
      <p:bldP spid="12357" grpId="0"/>
      <p:bldP spid="12358" grpId="0"/>
      <p:bldP spid="12359" grpId="0"/>
      <p:bldP spid="12360" grpId="0"/>
      <p:bldP spid="12361" grpId="0"/>
      <p:bldP spid="123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10244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0163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81000" y="3810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2) Viết các th</a:t>
            </a:r>
            <a:r>
              <a:rPr lang="vi-VN" sz="3200" b="1"/>
              <a:t>ươ</a:t>
            </a:r>
            <a:r>
              <a:rPr lang="en-US" sz="3200" b="1"/>
              <a:t>ng sau d</a:t>
            </a:r>
            <a:r>
              <a:rPr lang="vi-VN" sz="3200" b="1"/>
              <a:t>ư</a:t>
            </a:r>
            <a:r>
              <a:rPr lang="en-US" sz="3200" b="1"/>
              <a:t>ới dạng phân số: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33400" y="14478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3 : 5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33400" y="2895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75 : 100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57200" y="43434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9 : 17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438400" y="14478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362200" y="28956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2362200" y="43434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3886200" y="1676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3810000" y="3200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3810000" y="4648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4114800" y="11430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3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4114800" y="18288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5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4038600" y="25908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75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4038600" y="33528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100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962400" y="41148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9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3962400" y="48006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13319" grpId="0"/>
      <p:bldP spid="13320" grpId="0"/>
      <p:bldP spid="13321" grpId="0"/>
      <p:bldP spid="13322" grpId="0"/>
      <p:bldP spid="13323" grpId="0"/>
      <p:bldP spid="13324" grpId="0" animBg="1"/>
      <p:bldP spid="13325" grpId="0" animBg="1"/>
      <p:bldP spid="13326" grpId="0" animBg="1"/>
      <p:bldP spid="13327" grpId="0"/>
      <p:bldP spid="13328" grpId="0"/>
      <p:bldP spid="13329" grpId="0"/>
      <p:bldP spid="13330" grpId="0"/>
      <p:bldP spid="13331" grpId="0"/>
      <p:bldP spid="1333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591</Words>
  <Application>Microsoft Office PowerPoint</Application>
  <PresentationFormat>On-screen Show (4:3)</PresentationFormat>
  <Paragraphs>154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Trung Nguyen</dc:creator>
  <cp:lastModifiedBy>Administrator</cp:lastModifiedBy>
  <cp:revision>23</cp:revision>
  <dcterms:created xsi:type="dcterms:W3CDTF">2005-02-21T19:44:34Z</dcterms:created>
  <dcterms:modified xsi:type="dcterms:W3CDTF">2021-09-18T08:37:42Z</dcterms:modified>
</cp:coreProperties>
</file>